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Prata" panose="020B0604020202020204" charset="0"/>
      <p:regular r:id="rId17"/>
    </p:embeddedFont>
    <p:embeddedFont>
      <p:font typeface="Raleway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6989" autoAdjust="0"/>
  </p:normalViewPr>
  <p:slideViewPr>
    <p:cSldViewPr snapToGrid="0" snapToObjects="1">
      <p:cViewPr varScale="1">
        <p:scale>
          <a:sx n="56" d="100"/>
          <a:sy n="56" d="100"/>
        </p:scale>
        <p:origin x="125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0479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Hello everyone, and thank you for being here.</a:t>
            </a:r>
            <a:br>
              <a:rPr lang="en-US" dirty="0" smtClean="0"/>
            </a:br>
            <a:r>
              <a:rPr lang="en-US" dirty="0" smtClean="0"/>
              <a:t>Today, I’m presenting our project on improving the accuracy and specificity of weather forecasting using infrared satellite images.</a:t>
            </a:r>
            <a:br>
              <a:rPr lang="en-US" dirty="0" smtClean="0"/>
            </a:br>
            <a:r>
              <a:rPr lang="en-US" dirty="0" smtClean="0"/>
              <a:t>Our mission is to turn raw satellite data into practical insights for smarter city planning.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conclusion, we don’t just measure heat — we </a:t>
            </a:r>
            <a:r>
              <a:rPr lang="en-US" b="1" dirty="0" smtClean="0"/>
              <a:t>understand</a:t>
            </a:r>
            <a:r>
              <a:rPr lang="en-US" dirty="0" smtClean="0"/>
              <a:t> it.</a:t>
            </a:r>
          </a:p>
          <a:p>
            <a:r>
              <a:rPr lang="en-US" dirty="0" smtClean="0"/>
              <a:t>By combining thermal infrared data with semantic segmentation and precise calibration, we create a full picture of how cities retain heat.</a:t>
            </a:r>
          </a:p>
          <a:p>
            <a:r>
              <a:rPr lang="en-US" dirty="0" smtClean="0"/>
              <a:t>Our system bridges the gap between </a:t>
            </a:r>
            <a:r>
              <a:rPr lang="en-US" b="1" dirty="0" smtClean="0"/>
              <a:t>data</a:t>
            </a:r>
            <a:r>
              <a:rPr lang="en-US" dirty="0" smtClean="0"/>
              <a:t> and </a:t>
            </a:r>
            <a:r>
              <a:rPr lang="en-US" b="1" dirty="0" smtClean="0"/>
              <a:t>decision-making</a:t>
            </a:r>
            <a:r>
              <a:rPr lang="en-US" dirty="0" smtClean="0"/>
              <a:t>, helping cities become smarter, cooler, and more livable.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talk about urban heat, the problem isn’t just the temperature — it’s about the </a:t>
            </a:r>
            <a:r>
              <a:rPr lang="en-US" b="1" dirty="0" smtClean="0"/>
              <a:t>lack of detailed, usable information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Current tools give us numbers, but they don’t tell us:</a:t>
            </a:r>
            <a:br>
              <a:rPr lang="en-US" dirty="0" smtClean="0"/>
            </a:br>
            <a:r>
              <a:rPr lang="en-US" dirty="0" smtClean="0"/>
              <a:t>– Where the heat is coming from exactly,</a:t>
            </a:r>
            <a:br>
              <a:rPr lang="en-US" dirty="0" smtClean="0"/>
            </a:br>
            <a:r>
              <a:rPr lang="en-US" dirty="0" smtClean="0"/>
              <a:t>– What objects are responsible,</a:t>
            </a:r>
            <a:br>
              <a:rPr lang="en-US" dirty="0" smtClean="0"/>
            </a:br>
            <a:r>
              <a:rPr lang="en-US" dirty="0" smtClean="0"/>
              <a:t>– Or how we should respond.</a:t>
            </a:r>
          </a:p>
          <a:p>
            <a:r>
              <a:rPr lang="en-US" dirty="0" smtClean="0"/>
              <a:t>This missing connection between data and action is what we aim to fix.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many systems that measure general temperature, like weather stations or global models.</a:t>
            </a:r>
            <a:br>
              <a:rPr lang="en-US" dirty="0" smtClean="0"/>
            </a:br>
            <a:r>
              <a:rPr lang="en-US" dirty="0" smtClean="0"/>
              <a:t>But it's still very difficult to determine </a:t>
            </a:r>
            <a:r>
              <a:rPr lang="en-US" b="1" dirty="0" smtClean="0"/>
              <a:t>the exact temperature at a specific point</a:t>
            </a:r>
            <a:r>
              <a:rPr lang="en-US" dirty="0" smtClean="0"/>
              <a:t>, or understand how heat is </a:t>
            </a:r>
            <a:r>
              <a:rPr lang="en-US" b="1" dirty="0" smtClean="0"/>
              <a:t>distributed</a:t>
            </a:r>
            <a:r>
              <a:rPr lang="en-US" dirty="0" smtClean="0"/>
              <a:t> within a city.</a:t>
            </a:r>
          </a:p>
          <a:p>
            <a:r>
              <a:rPr lang="en-US" dirty="0" smtClean="0"/>
              <a:t>Infrared is one of the most powerful tools to solve this — but only if it’s used the right way.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Infrared radiation is emitted by all objects with heat — buildings, roads, trees, and so on.</a:t>
            </a:r>
            <a:br>
              <a:rPr lang="en-US" dirty="0" smtClean="0"/>
            </a:br>
            <a:r>
              <a:rPr lang="en-US" dirty="0" smtClean="0"/>
              <a:t>Satellites with thermal sensors can capture this and help us build maps of:</a:t>
            </a:r>
            <a:br>
              <a:rPr lang="en-US" dirty="0" smtClean="0"/>
            </a:br>
            <a:r>
              <a:rPr lang="en-US" dirty="0" smtClean="0"/>
              <a:t>– Object temperatures,</a:t>
            </a:r>
            <a:br>
              <a:rPr lang="en-US" dirty="0" smtClean="0"/>
            </a:br>
            <a:r>
              <a:rPr lang="en-US" dirty="0" smtClean="0"/>
              <a:t>– Heat zones,</a:t>
            </a:r>
            <a:br>
              <a:rPr lang="en-US" dirty="0" smtClean="0"/>
            </a:br>
            <a:r>
              <a:rPr lang="en-US" dirty="0" smtClean="0"/>
              <a:t>– And how materials radiate heat.</a:t>
            </a:r>
          </a:p>
          <a:p>
            <a:r>
              <a:rPr lang="en-US" dirty="0" smtClean="0"/>
              <a:t>But the raw infrared data is very complex.</a:t>
            </a:r>
            <a:br>
              <a:rPr lang="en-US" dirty="0" smtClean="0"/>
            </a:br>
            <a:r>
              <a:rPr lang="en-US" dirty="0" smtClean="0"/>
              <a:t>Most people — and even most systems — don’t know how to analyze it properly.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Several systems try to use infrared data — but they all fall short in key ways.</a:t>
            </a:r>
          </a:p>
          <a:p>
            <a:r>
              <a:rPr lang="en-US" dirty="0" smtClean="0"/>
              <a:t>– </a:t>
            </a:r>
            <a:r>
              <a:rPr lang="en-US" b="1" dirty="0" smtClean="0"/>
              <a:t>GOES</a:t>
            </a:r>
            <a:r>
              <a:rPr lang="en-US" dirty="0" smtClean="0"/>
              <a:t> satellites are good for tracking clouds, but they have very low resolution.</a:t>
            </a:r>
            <a:br>
              <a:rPr lang="en-US" dirty="0" smtClean="0"/>
            </a:br>
            <a:r>
              <a:rPr lang="en-US" dirty="0" smtClean="0"/>
              <a:t>– </a:t>
            </a:r>
            <a:r>
              <a:rPr lang="en-US" b="1" dirty="0" smtClean="0"/>
              <a:t>ECMWF</a:t>
            </a:r>
            <a:r>
              <a:rPr lang="en-US" dirty="0" smtClean="0"/>
              <a:t> models are excellent for global weather forecasts, but not for cities.</a:t>
            </a:r>
            <a:br>
              <a:rPr lang="en-US" dirty="0" smtClean="0"/>
            </a:br>
            <a:r>
              <a:rPr lang="en-US" dirty="0" smtClean="0"/>
              <a:t>– </a:t>
            </a:r>
            <a:r>
              <a:rPr lang="en-US" b="1" dirty="0" err="1" smtClean="0"/>
              <a:t>GraphCast</a:t>
            </a:r>
            <a:r>
              <a:rPr lang="en-US" dirty="0" smtClean="0"/>
              <a:t> is a powerful AI tool, but it doesn’t give object-level insight.</a:t>
            </a:r>
          </a:p>
          <a:p>
            <a:r>
              <a:rPr lang="en-US" dirty="0" smtClean="0"/>
              <a:t>None of these systems truly analyze </a:t>
            </a:r>
            <a:r>
              <a:rPr lang="en-US" b="1" dirty="0" smtClean="0"/>
              <a:t>raw infrared data</a:t>
            </a:r>
            <a:r>
              <a:rPr lang="en-US" dirty="0" smtClean="0"/>
              <a:t> or connect heat to the physical </a:t>
            </a:r>
            <a:r>
              <a:rPr lang="en-US" b="1" dirty="0" smtClean="0"/>
              <a:t>features</a:t>
            </a:r>
            <a:r>
              <a:rPr lang="en-US" dirty="0" smtClean="0"/>
              <a:t> in a city.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were invited by a research group to solve this exact problem.</a:t>
            </a:r>
          </a:p>
          <a:p>
            <a:r>
              <a:rPr lang="en-US" dirty="0" smtClean="0"/>
              <a:t>Our goal is to take raw satellite data, convert it into precise temperature maps, and detect </a:t>
            </a:r>
            <a:r>
              <a:rPr lang="en-US" b="1" dirty="0" smtClean="0"/>
              <a:t>specific urban objects</a:t>
            </a:r>
            <a:r>
              <a:rPr lang="en-US" dirty="0" smtClean="0"/>
              <a:t> — like rooftops, roads, vegetation.</a:t>
            </a:r>
          </a:p>
          <a:p>
            <a:r>
              <a:rPr lang="en-US" dirty="0" smtClean="0"/>
              <a:t>We use multiple image types, and each wavelength helps detect different materials.</a:t>
            </a:r>
            <a:br>
              <a:rPr lang="en-US" dirty="0" smtClean="0"/>
            </a:br>
            <a:r>
              <a:rPr lang="en-US" dirty="0" smtClean="0"/>
              <a:t>We also use </a:t>
            </a:r>
            <a:r>
              <a:rPr lang="en-US" b="1" dirty="0" smtClean="0"/>
              <a:t>metadata</a:t>
            </a:r>
            <a:r>
              <a:rPr lang="en-US" dirty="0" smtClean="0"/>
              <a:t> from infrared images — such as emissivity and calibration values — to increase accuracy.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process includes several important steps:</a:t>
            </a:r>
          </a:p>
          <a:p>
            <a:r>
              <a:rPr lang="en-US" dirty="0" smtClean="0"/>
              <a:t>– We collect thermal images from </a:t>
            </a:r>
            <a:r>
              <a:rPr lang="en-US" b="1" dirty="0" smtClean="0"/>
              <a:t>Landsat 8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– We use </a:t>
            </a:r>
            <a:r>
              <a:rPr lang="en-US" b="1" dirty="0" err="1" smtClean="0"/>
              <a:t>SegFormer</a:t>
            </a:r>
            <a:r>
              <a:rPr lang="en-US" dirty="0" smtClean="0"/>
              <a:t>, an advanced AI segmentation model, to detect and label urban features.</a:t>
            </a:r>
            <a:br>
              <a:rPr lang="en-US" dirty="0" smtClean="0"/>
            </a:br>
            <a:r>
              <a:rPr lang="en-US" dirty="0" smtClean="0"/>
              <a:t>– We align visual and thermal data </a:t>
            </a:r>
            <a:r>
              <a:rPr lang="en-US" b="1" dirty="0" smtClean="0"/>
              <a:t>pixel by pixel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– We extract metadata from each infrared image to adjust for material and atmospheric effects.</a:t>
            </a:r>
          </a:p>
          <a:p>
            <a:r>
              <a:rPr lang="en-US" dirty="0" smtClean="0"/>
              <a:t>This gives us a highly accurate </a:t>
            </a:r>
            <a:r>
              <a:rPr lang="en-US" b="1" dirty="0" smtClean="0"/>
              <a:t>object-level temperature map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makes our system better than others?</a:t>
            </a:r>
          </a:p>
          <a:p>
            <a:r>
              <a:rPr lang="en-US" dirty="0" smtClean="0"/>
              <a:t>We use </a:t>
            </a:r>
            <a:r>
              <a:rPr lang="en-US" b="1" dirty="0" smtClean="0"/>
              <a:t>multiple satellite image types</a:t>
            </a:r>
            <a:r>
              <a:rPr lang="en-US" dirty="0" smtClean="0"/>
              <a:t> to improve object detection.</a:t>
            </a:r>
          </a:p>
          <a:p>
            <a:r>
              <a:rPr lang="en-US" dirty="0" smtClean="0"/>
              <a:t>We include detailed </a:t>
            </a:r>
            <a:r>
              <a:rPr lang="en-US" b="1" dirty="0" smtClean="0"/>
              <a:t>infrared metadata</a:t>
            </a:r>
            <a:r>
              <a:rPr lang="en-US" dirty="0" smtClean="0"/>
              <a:t> in the analysis.</a:t>
            </a:r>
          </a:p>
          <a:p>
            <a:r>
              <a:rPr lang="en-US" dirty="0" smtClean="0"/>
              <a:t>We apply </a:t>
            </a:r>
            <a:r>
              <a:rPr lang="en-US" b="1" dirty="0" smtClean="0"/>
              <a:t>semantic segmentation</a:t>
            </a:r>
            <a:r>
              <a:rPr lang="en-US" dirty="0" smtClean="0"/>
              <a:t> to label every object.</a:t>
            </a:r>
          </a:p>
          <a:p>
            <a:r>
              <a:rPr lang="en-US" dirty="0" smtClean="0"/>
              <a:t>We build </a:t>
            </a:r>
            <a:r>
              <a:rPr lang="en-US" b="1" dirty="0" smtClean="0"/>
              <a:t>temperature distributions</a:t>
            </a:r>
            <a:r>
              <a:rPr lang="en-US" dirty="0" smtClean="0"/>
              <a:t> per object — not just general zones.</a:t>
            </a:r>
          </a:p>
          <a:p>
            <a:r>
              <a:rPr lang="en-US" dirty="0" smtClean="0"/>
              <a:t>All of this leads to </a:t>
            </a:r>
            <a:r>
              <a:rPr lang="en-US" b="1" dirty="0" smtClean="0"/>
              <a:t>more accurate, more useful results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 our system, we can give real recommendations to decision-makers:</a:t>
            </a:r>
          </a:p>
          <a:p>
            <a:r>
              <a:rPr lang="en-US" dirty="0" smtClean="0"/>
              <a:t>– Where to plant trees for maximum cooling.</a:t>
            </a:r>
            <a:br>
              <a:rPr lang="en-US" dirty="0" smtClean="0"/>
            </a:br>
            <a:r>
              <a:rPr lang="en-US" dirty="0" smtClean="0"/>
              <a:t>– What materials to use on new buildings.</a:t>
            </a:r>
            <a:br>
              <a:rPr lang="en-US" dirty="0" smtClean="0"/>
            </a:br>
            <a:r>
              <a:rPr lang="en-US" dirty="0" smtClean="0"/>
              <a:t>– Which objects to avoid in hot areas.</a:t>
            </a:r>
          </a:p>
          <a:p>
            <a:r>
              <a:rPr lang="en-US" dirty="0" smtClean="0"/>
              <a:t>This isn’t just research — it’s a way to improve </a:t>
            </a:r>
            <a:r>
              <a:rPr lang="en-US" b="1" dirty="0" smtClean="0"/>
              <a:t>urban comfort</a:t>
            </a:r>
            <a:r>
              <a:rPr lang="en-US" dirty="0" smtClean="0"/>
              <a:t>, public </a:t>
            </a:r>
            <a:r>
              <a:rPr lang="en-US" b="1" dirty="0" smtClean="0"/>
              <a:t>health</a:t>
            </a:r>
            <a:r>
              <a:rPr lang="en-US" dirty="0" smtClean="0"/>
              <a:t>, and </a:t>
            </a:r>
            <a:r>
              <a:rPr lang="en-US" b="1" dirty="0" smtClean="0"/>
              <a:t>climate resilience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9" y="499172"/>
            <a:ext cx="7556421" cy="283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</a:t>
            </a:r>
            <a:r>
              <a:rPr 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mproving </a:t>
            </a: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accuracy and </a:t>
            </a:r>
            <a:r>
              <a:rPr 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specificity </a:t>
            </a: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of weather forecasts using Infrared satellite </a:t>
            </a:r>
            <a:r>
              <a:rPr 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images </a:t>
            </a:r>
            <a:br>
              <a:rPr 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</a:br>
            <a:r>
              <a:rPr lang="en-US" sz="360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George </a:t>
            </a:r>
            <a:r>
              <a:rPr lang="en-US" sz="3600" dirty="0" err="1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Ishak</a:t>
            </a:r>
            <a:r>
              <a:rPr lang="en-US" sz="360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212243307</a:t>
            </a:r>
          </a:p>
          <a:p>
            <a:pPr marL="0" indent="0" algn="l">
              <a:lnSpc>
                <a:spcPts val="5550"/>
              </a:lnSpc>
              <a:buNone/>
            </a:pPr>
            <a:r>
              <a:rPr lang="en-US" sz="360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Mohamad Khateeb 324056316</a:t>
            </a:r>
            <a:r>
              <a:rPr 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/>
            </a:r>
            <a:br>
              <a:rPr 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</a:br>
            <a:r>
              <a:rPr 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supervisor: </a:t>
            </a:r>
            <a:r>
              <a:rPr lang="en-US" sz="4450" dirty="0" err="1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Zkharia</a:t>
            </a:r>
            <a:r>
              <a:rPr lang="en-US" sz="4450" dirty="0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 </a:t>
            </a:r>
            <a:r>
              <a:rPr lang="en-US" sz="4450" dirty="0" err="1" smtClean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Frankil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061826" y="568067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Transforming raw satellite data into actionable temperature insights for smarter city planning.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31243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Final Message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4191357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don’t just measure temperature — we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understand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it. Our solution bridges the gap between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and decision-making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giving cities the tools to build a smarter, cooler, and more livable future.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4566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Real Problem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332458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Urban heat is not just about high temperatures. The real challenge is: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942636"/>
            <a:ext cx="4196358" cy="1223248"/>
          </a:xfrm>
          <a:prstGeom prst="roundRect">
            <a:avLst>
              <a:gd name="adj" fmla="val 11960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310" y="3942636"/>
            <a:ext cx="121920" cy="122324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142524" y="4199930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Lack of precise temperature maps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5216962" y="3942636"/>
            <a:ext cx="4196358" cy="1223248"/>
          </a:xfrm>
          <a:prstGeom prst="roundRect">
            <a:avLst>
              <a:gd name="adj" fmla="val 11960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6482" y="3942636"/>
            <a:ext cx="121920" cy="122324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565696" y="4199930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No connection between heat and physical objects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9640133" y="3942636"/>
            <a:ext cx="4196358" cy="1223248"/>
          </a:xfrm>
          <a:prstGeom prst="roundRect">
            <a:avLst>
              <a:gd name="adj" fmla="val 11960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9653" y="3942636"/>
            <a:ext cx="121920" cy="122324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988868" y="4199930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No clear guidelines for intervention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793790" y="542103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→ Existing tools give us numbers — but not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answers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829294"/>
            <a:ext cx="724888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Measuring Urban Temperature Is Hard</a:t>
            </a:r>
            <a:endParaRPr lang="en-US" sz="2650" dirty="0"/>
          </a:p>
        </p:txBody>
      </p:sp>
      <p:sp>
        <p:nvSpPr>
          <p:cNvPr id="4" name="Text 1"/>
          <p:cNvSpPr/>
          <p:nvPr/>
        </p:nvSpPr>
        <p:spPr>
          <a:xfrm>
            <a:off x="793790" y="550973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There are many ways to measure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general temperature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but it's difficult to know the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exact temperature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of a specific spot or understand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how heat is distributed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across a city. Infrared is one of the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most powerful tools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to solve this problem.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33638"/>
            <a:ext cx="355068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Infrared Matters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331255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Infrared radiation is emitted by all objects with heat. Thermal satellite sensors capture this radiation and help us map: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9306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object temperature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37280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Heat zones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1500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Material radiation behavior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3306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But raw infrared data is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complex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and not many systems know how to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analyze it effectively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00908"/>
            <a:ext cx="4614029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Limitations of Existing Tools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793790" y="3379827"/>
            <a:ext cx="4196358" cy="1730812"/>
          </a:xfrm>
          <a:prstGeom prst="roundRect">
            <a:avLst>
              <a:gd name="adj" fmla="val 1966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3637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GOES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51084" y="412754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Good for clouds, but too low resolution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5216962" y="3379827"/>
            <a:ext cx="4196358" cy="1730812"/>
          </a:xfrm>
          <a:prstGeom prst="roundRect">
            <a:avLst>
              <a:gd name="adj" fmla="val 1966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474256" y="3637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ECMWF models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474256" y="412754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Great for global forecasts, not cities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9640133" y="3379827"/>
            <a:ext cx="4196358" cy="1730812"/>
          </a:xfrm>
          <a:prstGeom prst="roundRect">
            <a:avLst>
              <a:gd name="adj" fmla="val 1966"/>
            </a:avLst>
          </a:prstGeom>
          <a:noFill/>
          <a:ln w="30480">
            <a:solidFill>
              <a:srgbClr val="535455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97427" y="363712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GraphCast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9897427" y="4127540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Strong AI, but no object-level insight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5365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Most tools don’t analyze raw IR data or connect heat to physical features.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1063"/>
            <a:ext cx="363807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Our Research Mission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27199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were approached by a research group that needed a better solution. Our goal: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338036"/>
            <a:ext cx="4347567" cy="90725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020604" y="4472107"/>
            <a:ext cx="30034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Take raw satellite data</a:t>
            </a:r>
            <a:endParaRPr lang="en-US" sz="2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3338036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472107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Convert it into temperature maps with object detection</a:t>
            </a:r>
            <a:endParaRPr lang="en-US" sz="22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3338036"/>
            <a:ext cx="4347567" cy="90725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9715738" y="4472107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 it to guide real-world decisions</a:t>
            </a:r>
            <a:endParaRPr lang="en-US" sz="2200" dirty="0"/>
          </a:p>
        </p:txBody>
      </p:sp>
      <p:sp>
        <p:nvSpPr>
          <p:cNvPr id="10" name="Text 5"/>
          <p:cNvSpPr/>
          <p:nvPr/>
        </p:nvSpPr>
        <p:spPr>
          <a:xfrm>
            <a:off x="793790" y="566273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work with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many image types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— each wavelength detects different object types — and combine that with metadata for enhanced accuracy.</a:t>
            </a:r>
            <a:endParaRPr lang="en-US" sz="175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8532" y="502920"/>
            <a:ext cx="2736533" cy="3419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Our Method</a:t>
            </a:r>
            <a:endParaRPr lang="en-US" sz="2150" dirty="0"/>
          </a:p>
        </p:txBody>
      </p:sp>
      <p:sp>
        <p:nvSpPr>
          <p:cNvPr id="3" name="Shape 1"/>
          <p:cNvSpPr/>
          <p:nvPr/>
        </p:nvSpPr>
        <p:spPr>
          <a:xfrm>
            <a:off x="638532" y="1209675"/>
            <a:ext cx="182404" cy="1094542"/>
          </a:xfrm>
          <a:prstGeom prst="roundRect">
            <a:avLst>
              <a:gd name="adj" fmla="val 15003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1003340" y="1392079"/>
            <a:ext cx="4273629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Collect thermal images (Landsat 8 TIR)</a:t>
            </a:r>
            <a:endParaRPr lang="en-US" sz="1750" dirty="0"/>
          </a:p>
        </p:txBody>
      </p:sp>
      <p:sp>
        <p:nvSpPr>
          <p:cNvPr id="5" name="Shape 3"/>
          <p:cNvSpPr/>
          <p:nvPr/>
        </p:nvSpPr>
        <p:spPr>
          <a:xfrm>
            <a:off x="912138" y="2441019"/>
            <a:ext cx="182404" cy="1094542"/>
          </a:xfrm>
          <a:prstGeom prst="roundRect">
            <a:avLst>
              <a:gd name="adj" fmla="val 15003"/>
            </a:avLst>
          </a:prstGeom>
          <a:solidFill>
            <a:srgbClr val="3A3B3C"/>
          </a:solidFill>
          <a:ln/>
        </p:spPr>
      </p:sp>
      <p:sp>
        <p:nvSpPr>
          <p:cNvPr id="6" name="Text 4"/>
          <p:cNvSpPr/>
          <p:nvPr/>
        </p:nvSpPr>
        <p:spPr>
          <a:xfrm>
            <a:off x="1276945" y="2623423"/>
            <a:ext cx="5884307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Use SegFormer to segment rooftops, roads, vegetation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1185743" y="3672364"/>
            <a:ext cx="182404" cy="1094542"/>
          </a:xfrm>
          <a:prstGeom prst="roundRect">
            <a:avLst>
              <a:gd name="adj" fmla="val 15003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1550551" y="3854768"/>
            <a:ext cx="2878217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Align visual + thermal data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459468" y="4903708"/>
            <a:ext cx="182404" cy="1094542"/>
          </a:xfrm>
          <a:prstGeom prst="roundRect">
            <a:avLst>
              <a:gd name="adj" fmla="val 15003"/>
            </a:avLst>
          </a:prstGeom>
          <a:solidFill>
            <a:srgbClr val="3A3B3C"/>
          </a:solidFill>
          <a:ln/>
        </p:spPr>
      </p:sp>
      <p:sp>
        <p:nvSpPr>
          <p:cNvPr id="10" name="Text 8"/>
          <p:cNvSpPr/>
          <p:nvPr/>
        </p:nvSpPr>
        <p:spPr>
          <a:xfrm>
            <a:off x="1824276" y="5086112"/>
            <a:ext cx="5469136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Analyze infrared metadata (emissivity, calibration)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1185743" y="6135053"/>
            <a:ext cx="182404" cy="1094542"/>
          </a:xfrm>
          <a:prstGeom prst="roundRect">
            <a:avLst>
              <a:gd name="adj" fmla="val 15003"/>
            </a:avLst>
          </a:prstGeom>
          <a:solidFill>
            <a:srgbClr val="3A3B3C"/>
          </a:solidFill>
          <a:ln/>
        </p:spPr>
      </p:sp>
      <p:sp>
        <p:nvSpPr>
          <p:cNvPr id="12" name="Text 10"/>
          <p:cNvSpPr/>
          <p:nvPr/>
        </p:nvSpPr>
        <p:spPr>
          <a:xfrm>
            <a:off x="1550551" y="6317456"/>
            <a:ext cx="4995029" cy="284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Build pixel-level temperature maps per object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638532" y="7434739"/>
            <a:ext cx="13353336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→ A complete, accurate picture of urban heat.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3946"/>
            <a:ext cx="4221837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Why Our System Is Better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292286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go beyond others by: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5409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5" name="Text 3"/>
          <p:cNvSpPr/>
          <p:nvPr/>
        </p:nvSpPr>
        <p:spPr>
          <a:xfrm>
            <a:off x="878860" y="358342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4"/>
          <p:cNvSpPr/>
          <p:nvPr/>
        </p:nvSpPr>
        <p:spPr>
          <a:xfrm>
            <a:off x="1530906" y="3618786"/>
            <a:ext cx="52245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Using multiple types of satellite images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7456884" y="35409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7541955" y="358342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94000" y="3618786"/>
            <a:ext cx="56426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Extracting and using detailed infrared metadata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793790" y="478107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1" name="Text 9"/>
          <p:cNvSpPr/>
          <p:nvPr/>
        </p:nvSpPr>
        <p:spPr>
          <a:xfrm>
            <a:off x="878860" y="482357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2" name="Text 10"/>
          <p:cNvSpPr/>
          <p:nvPr/>
        </p:nvSpPr>
        <p:spPr>
          <a:xfrm>
            <a:off x="1530906" y="4858941"/>
            <a:ext cx="47584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Performing semantic segmentation</a:t>
            </a:r>
            <a:endParaRPr lang="en-US" sz="2200" dirty="0"/>
          </a:p>
        </p:txBody>
      </p:sp>
      <p:sp>
        <p:nvSpPr>
          <p:cNvPr id="13" name="Shape 11"/>
          <p:cNvSpPr/>
          <p:nvPr/>
        </p:nvSpPr>
        <p:spPr>
          <a:xfrm>
            <a:off x="7456884" y="478107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4" name="Text 12"/>
          <p:cNvSpPr/>
          <p:nvPr/>
        </p:nvSpPr>
        <p:spPr>
          <a:xfrm>
            <a:off x="7541955" y="4823579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8194000" y="4858941"/>
            <a:ext cx="564261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Building temperature distributions per object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93790" y="582275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→ All of this helps us deliver </a:t>
            </a: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better and more accurate results</a:t>
            </a: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5430" y="460057"/>
            <a:ext cx="2509361" cy="3137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Real-World Impact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585430" y="1108353"/>
            <a:ext cx="13459539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can now issue recommendations to:</a:t>
            </a:r>
            <a:endParaRPr lang="en-US" sz="1300" dirty="0"/>
          </a:p>
        </p:txBody>
      </p:sp>
      <p:sp>
        <p:nvSpPr>
          <p:cNvPr id="4" name="Text 2"/>
          <p:cNvSpPr/>
          <p:nvPr/>
        </p:nvSpPr>
        <p:spPr>
          <a:xfrm>
            <a:off x="585430" y="1714619"/>
            <a:ext cx="6525697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🌿</a:t>
            </a: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Plant trees where they’ll have maximum cooling effect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585430" y="2040731"/>
            <a:ext cx="6525697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🏢</a:t>
            </a: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Choose reflective materials for new buildings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585430" y="2366843"/>
            <a:ext cx="6525697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🚫</a:t>
            </a: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 Avoid certain urban objects in hot zones</a:t>
            </a:r>
            <a:endParaRPr lang="en-US" sz="13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893" y="1228299"/>
            <a:ext cx="7049641" cy="7049641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585430" y="8654177"/>
            <a:ext cx="13459539" cy="267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→ Practical steps to improve </a:t>
            </a:r>
            <a:r>
              <a:rPr lang="en-US" sz="13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urban comfort</a:t>
            </a: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</a:t>
            </a:r>
            <a:r>
              <a:rPr lang="en-US" sz="13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health</a:t>
            </a: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, and </a:t>
            </a:r>
            <a:r>
              <a:rPr lang="en-US" sz="130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climate resilience</a:t>
            </a:r>
            <a:r>
              <a:rPr lang="en-US" sz="130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.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778</Words>
  <Application>Microsoft Office PowerPoint</Application>
  <PresentationFormat>מותאם אישית</PresentationFormat>
  <Paragraphs>95</Paragraphs>
  <Slides>10</Slides>
  <Notes>10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10</vt:i4>
      </vt:variant>
    </vt:vector>
  </HeadingPairs>
  <TitlesOfParts>
    <vt:vector size="15" baseType="lpstr">
      <vt:lpstr>Calibri</vt:lpstr>
      <vt:lpstr>Prata</vt:lpstr>
      <vt:lpstr>Arial</vt:lpstr>
      <vt:lpstr>Raleway</vt:lpstr>
      <vt:lpstr>Office Theme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  <vt:lpstr>מצגת של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</dc:title>
  <dc:subject/>
  <dc:creator/>
  <cp:lastModifiedBy>חשבון Microsoft</cp:lastModifiedBy>
  <cp:revision>8</cp:revision>
  <dcterms:created xsi:type="dcterms:W3CDTF">2025-07-13T16:16:20Z</dcterms:created>
  <dcterms:modified xsi:type="dcterms:W3CDTF">2025-07-31T13:57:56Z</dcterms:modified>
</cp:coreProperties>
</file>